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81" r:id="rId2"/>
    <p:sldId id="282" r:id="rId3"/>
    <p:sldId id="283" r:id="rId4"/>
    <p:sldId id="284" r:id="rId5"/>
    <p:sldId id="285" r:id="rId6"/>
    <p:sldId id="286" r:id="rId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58" autoAdjust="0"/>
    <p:restoredTop sz="94708" autoAdjust="0"/>
  </p:normalViewPr>
  <p:slideViewPr>
    <p:cSldViewPr>
      <p:cViewPr varScale="1">
        <p:scale>
          <a:sx n="83" d="100"/>
          <a:sy n="83" d="100"/>
        </p:scale>
        <p:origin x="14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531485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378126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32649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4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06210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6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81582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79CB-4A32-489D-9E30-DC906F0386C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94832-E2D4-4B8C-9272-644F2376F2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610CF-6900-4294-837A-B7E7B5EC38C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96E-76F6-428D-9D47-0F6E24D0AD9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7FE3-66C6-421B-B7CA-F88C5114C1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822B-56EA-4C08-A30E-0AEA9DCD979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6FE8-791A-44FE-B628-E82F3740B99E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9CD18-ABAB-41FB-9736-C95D8A4EFE2A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B257-57B6-4872-B0B2-F2FF93A2BCA9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E465-493E-40CF-B0CE-E9F505567127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3F6E-074E-41AB-AF69-11906B4B4ED2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84F503-AE44-4CDC-A4C8-D73D43D1AA5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57390"/>
            <a:ext cx="7851648" cy="18288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FLUID MECHANICS</a:t>
            </a:r>
            <a:br>
              <a:rPr lang="en-US" b="1" i="1" dirty="0" smtClean="0"/>
            </a:br>
            <a:r>
              <a:rPr lang="en-US" sz="4900" i="1" dirty="0" smtClean="0"/>
              <a:t>CHAPTER</a:t>
            </a:r>
            <a:r>
              <a:rPr lang="en-US" sz="4900" b="1" i="1" dirty="0" smtClean="0"/>
              <a:t>- 1 </a:t>
            </a:r>
            <a:r>
              <a:rPr lang="en-US" sz="5300" b="1" i="1" dirty="0" smtClean="0"/>
              <a:t>/ </a:t>
            </a:r>
            <a:r>
              <a:rPr lang="en-US" sz="4400" i="1" dirty="0" smtClean="0"/>
              <a:t>INTRODUCTION</a:t>
            </a:r>
            <a:endParaRPr lang="ar-IQ" dirty="0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2017-2018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109792" y="4484712"/>
            <a:ext cx="7854696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/>
              <a:t>Ahmed Layth, R.E., M.S.</a:t>
            </a:r>
            <a:endParaRPr lang="ar-IQ" sz="3200" b="1" dirty="0"/>
          </a:p>
        </p:txBody>
      </p:sp>
      <p:sp>
        <p:nvSpPr>
          <p:cNvPr id="7" name="Rectangle 6"/>
          <p:cNvSpPr/>
          <p:nvPr/>
        </p:nvSpPr>
        <p:spPr>
          <a:xfrm>
            <a:off x="5508104" y="696850"/>
            <a:ext cx="3265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ar-IQ" sz="2800" b="1" dirty="0" smtClean="0">
                <a:solidFill>
                  <a:srgbClr val="FFFF00"/>
                </a:solidFill>
              </a:rPr>
              <a:t>الــمــحــاضــرة رقــم ( 1 )</a:t>
            </a:r>
            <a:endParaRPr lang="en-US" sz="2800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211774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521667"/>
            <a:ext cx="8928992" cy="592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spcAft>
                <a:spcPts val="1200"/>
              </a:spcAft>
            </a:pPr>
            <a:r>
              <a:rPr lang="en-US" sz="2400" b="1" dirty="0" smtClean="0">
                <a:latin typeface="+mj-lt"/>
              </a:rPr>
              <a:t>Fluid Mechanics</a:t>
            </a:r>
          </a:p>
          <a:p>
            <a:pPr algn="just" rtl="0">
              <a:spcAft>
                <a:spcPts val="600"/>
              </a:spcAft>
            </a:pPr>
            <a:r>
              <a:rPr lang="en-US" sz="2200" dirty="0" smtClean="0">
                <a:latin typeface="+mj-lt"/>
              </a:rPr>
              <a:t>Theoretical lectures: 3 hours / week</a:t>
            </a:r>
          </a:p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+mj-lt"/>
              </a:rPr>
              <a:t>Lab:  1 hours / week</a:t>
            </a:r>
          </a:p>
          <a:p>
            <a:pPr algn="l" rtl="0">
              <a:spcAft>
                <a:spcPts val="1200"/>
              </a:spcAft>
            </a:pPr>
            <a:r>
              <a:rPr lang="en-US" sz="2400" b="1" dirty="0">
                <a:latin typeface="+mj-lt"/>
              </a:rPr>
              <a:t>Syllabus</a:t>
            </a:r>
            <a:endParaRPr lang="en-US" sz="2400" dirty="0">
              <a:latin typeface="+mj-lt"/>
            </a:endParaRPr>
          </a:p>
          <a:p>
            <a:pPr marL="342900" indent="-342900" algn="l" rtl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Introduction.</a:t>
            </a:r>
            <a:endParaRPr lang="en-US" sz="2400" dirty="0"/>
          </a:p>
          <a:p>
            <a:pPr marL="342900" indent="-342900" algn="l" rtl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/>
              <a:t>Fluid </a:t>
            </a:r>
            <a:r>
              <a:rPr lang="en-US" sz="2400" dirty="0" smtClean="0"/>
              <a:t>properties.</a:t>
            </a:r>
            <a:endParaRPr lang="en-US" sz="2400" dirty="0"/>
          </a:p>
          <a:p>
            <a:pPr marL="342900" indent="-342900" algn="l" rtl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Fluid static</a:t>
            </a:r>
            <a:endParaRPr lang="en-US" sz="2400" dirty="0"/>
          </a:p>
          <a:p>
            <a:pPr marL="342900" indent="-342900" algn="l" rtl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Fluid motion</a:t>
            </a:r>
          </a:p>
          <a:p>
            <a:pPr marL="342900" indent="-342900" algn="l" rtl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Fluid flow in pipes.</a:t>
            </a:r>
            <a:endParaRPr lang="en-US" sz="2400" dirty="0"/>
          </a:p>
          <a:p>
            <a:pPr marL="342900" indent="-342900" algn="l" rtl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Fluid flow in Open Channel.</a:t>
            </a:r>
            <a:endParaRPr lang="en-US" sz="2400" dirty="0"/>
          </a:p>
          <a:p>
            <a:pPr marL="342900" indent="-342900" algn="l" rtl="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400" dirty="0" smtClean="0"/>
              <a:t>Similitude and dimensional analysis.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51183146"/>
      </p:ext>
    </p:extLst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332656"/>
            <a:ext cx="892899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400" b="1" dirty="0" smtClean="0">
                <a:latin typeface="+mj-lt"/>
              </a:rPr>
              <a:t>Text Books</a:t>
            </a:r>
            <a:endParaRPr lang="en-US" sz="2400" b="1" dirty="0">
              <a:latin typeface="+mj-lt"/>
            </a:endParaRPr>
          </a:p>
          <a:p>
            <a:pPr marL="457200" indent="-457200" algn="just" rtl="0">
              <a:spcAft>
                <a:spcPts val="1200"/>
              </a:spcAft>
              <a:buAutoNum type="arabicPeriod"/>
            </a:pPr>
            <a:r>
              <a:rPr lang="en-US" sz="2200" dirty="0" err="1">
                <a:latin typeface="+mj-lt"/>
              </a:rPr>
              <a:t>Vennard</a:t>
            </a:r>
            <a:r>
              <a:rPr lang="en-US" sz="2200" dirty="0">
                <a:latin typeface="+mj-lt"/>
              </a:rPr>
              <a:t>, J. K. &amp; Street, R. L. (</a:t>
            </a:r>
            <a:r>
              <a:rPr lang="en-US" sz="2200" dirty="0">
                <a:latin typeface="+mj-lt"/>
                <a:ea typeface="Tahoma" panose="020B0604030504040204" pitchFamily="34" charset="0"/>
                <a:cs typeface="Times New Roman" panose="02020603050405020304" pitchFamily="18" charset="0"/>
              </a:rPr>
              <a:t>1982</a:t>
            </a:r>
            <a:r>
              <a:rPr lang="en-US" sz="2200" dirty="0">
                <a:latin typeface="+mj-lt"/>
              </a:rPr>
              <a:t>). “Elementary fluid mechanics,” Stanford, California, United States.</a:t>
            </a:r>
          </a:p>
          <a:p>
            <a:pPr marL="457200" indent="-457200" algn="just" rtl="0">
              <a:spcAft>
                <a:spcPts val="1200"/>
              </a:spcAft>
              <a:buAutoNum type="arabicPeriod"/>
            </a:pPr>
            <a:r>
              <a:rPr lang="en-US" sz="2200" dirty="0">
                <a:latin typeface="+mj-lt"/>
              </a:rPr>
              <a:t>Crowe, T. C. et al (2010). “Engineering Fluid Mechanics,” 9</a:t>
            </a:r>
            <a:r>
              <a:rPr lang="en-US" sz="2200" baseline="30000" dirty="0">
                <a:latin typeface="+mj-lt"/>
              </a:rPr>
              <a:t>th</a:t>
            </a:r>
            <a:r>
              <a:rPr lang="en-US" sz="2200" dirty="0">
                <a:latin typeface="+mj-lt"/>
              </a:rPr>
              <a:t> Edition, Washington State University, United States.</a:t>
            </a:r>
          </a:p>
          <a:p>
            <a:pPr marL="457200" indent="-457200" algn="just" rtl="0">
              <a:spcAft>
                <a:spcPts val="1200"/>
              </a:spcAft>
              <a:buFontTx/>
              <a:buAutoNum type="arabicPeriod"/>
            </a:pPr>
            <a:r>
              <a:rPr lang="en-US" sz="2200" dirty="0">
                <a:latin typeface="+mj-lt"/>
              </a:rPr>
              <a:t>Fox, R. W. et al (2012). “Fluid Mechanics,” 8</a:t>
            </a:r>
            <a:r>
              <a:rPr lang="en-US" sz="2200" baseline="30000" dirty="0">
                <a:latin typeface="+mj-lt"/>
              </a:rPr>
              <a:t>th</a:t>
            </a:r>
            <a:r>
              <a:rPr lang="en-US" sz="2200" dirty="0">
                <a:latin typeface="+mj-lt"/>
              </a:rPr>
              <a:t> Edition, Purdue University, United States</a:t>
            </a:r>
            <a:r>
              <a:rPr lang="en-US" sz="2200" dirty="0" smtClean="0">
                <a:latin typeface="+mj-lt"/>
              </a:rPr>
              <a:t>.</a:t>
            </a:r>
          </a:p>
          <a:p>
            <a:pPr algn="just" rtl="0">
              <a:spcAft>
                <a:spcPts val="1200"/>
              </a:spcAft>
            </a:pPr>
            <a:r>
              <a:rPr lang="en-US" sz="2000" b="1" dirty="0" smtClean="0"/>
              <a:t>Main Applications of Fluid Mechanics in Civil Engineering</a:t>
            </a:r>
          </a:p>
          <a:p>
            <a:pPr marL="342900" indent="-342900" algn="just" rtl="0">
              <a:buFont typeface="Wingdings" panose="05000000000000000000" pitchFamily="2" charset="2"/>
              <a:buChar char="ü"/>
            </a:pPr>
            <a:r>
              <a:rPr lang="en-US" sz="2000" dirty="0" smtClean="0"/>
              <a:t>Design of piping systems: (water and wastewater networks, on-farm</a:t>
            </a:r>
          </a:p>
          <a:p>
            <a:pPr algn="just" rtl="0">
              <a:spcAft>
                <a:spcPts val="1200"/>
              </a:spcAft>
            </a:pPr>
            <a:r>
              <a:rPr lang="en-US" sz="2000" dirty="0" smtClean="0"/>
              <a:t>                                                    irrigation systems, groundwater and wells, ..</a:t>
            </a:r>
            <a:r>
              <a:rPr lang="en-US" sz="2000" dirty="0" err="1" smtClean="0"/>
              <a:t>etc</a:t>
            </a:r>
            <a:r>
              <a:rPr lang="en-US" sz="2000" dirty="0" smtClean="0"/>
              <a:t>).</a:t>
            </a:r>
            <a:endParaRPr lang="en-US" sz="2200" dirty="0" smtClean="0">
              <a:latin typeface="+mj-lt"/>
            </a:endParaRPr>
          </a:p>
          <a:p>
            <a:pPr marL="342900" indent="-342900" algn="just" rtl="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 smtClean="0"/>
              <a:t>Design </a:t>
            </a:r>
            <a:r>
              <a:rPr lang="en-US" sz="2000" dirty="0"/>
              <a:t>of </a:t>
            </a:r>
            <a:r>
              <a:rPr lang="en-US" sz="2000" dirty="0" smtClean="0"/>
              <a:t>dams and reservoirs</a:t>
            </a:r>
            <a:r>
              <a:rPr lang="en-US" sz="2000" dirty="0"/>
              <a:t>.</a:t>
            </a:r>
            <a:endParaRPr lang="en-US" sz="2200" dirty="0"/>
          </a:p>
          <a:p>
            <a:pPr marL="342900" indent="-342900" algn="just" rtl="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dirty="0"/>
              <a:t>Design of </a:t>
            </a:r>
            <a:r>
              <a:rPr lang="en-US" sz="2000" dirty="0" smtClean="0"/>
              <a:t>pumps, turbines and tanks.</a:t>
            </a:r>
          </a:p>
          <a:p>
            <a:pPr marL="342900" indent="-342900" algn="just" rtl="0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000" dirty="0" smtClean="0"/>
              <a:t>Design of canals and drainage.</a:t>
            </a:r>
          </a:p>
          <a:p>
            <a:pPr algn="just" rtl="0">
              <a:spcAft>
                <a:spcPts val="1200"/>
              </a:spcAft>
            </a:pPr>
            <a:r>
              <a:rPr lang="en-US" sz="2000" dirty="0" smtClean="0"/>
              <a:t>Some examples of applying fluid mechanics in other disciplines are aerodynamics (e.g., airplanes) and biomechanics (e.g., artificial hearts)</a:t>
            </a:r>
          </a:p>
        </p:txBody>
      </p:sp>
    </p:spTree>
    <p:extLst>
      <p:ext uri="{BB962C8B-B14F-4D97-AF65-F5344CB8AC3E}">
        <p14:creationId xmlns:p14="http://schemas.microsoft.com/office/powerpoint/2010/main" val="4066388892"/>
      </p:ext>
    </p:extLst>
  </p:cSld>
  <p:clrMapOvr>
    <a:masterClrMapping/>
  </p:clrMapOvr>
  <p:transition>
    <p:dissolve/>
    <p:sndAc>
      <p:stSnd>
        <p:snd r:embed="rId2" name="arrow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260648"/>
            <a:ext cx="892899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400" b="1" dirty="0">
                <a:latin typeface="+mj-lt"/>
              </a:rPr>
              <a:t>Scope of Fluid </a:t>
            </a:r>
            <a:r>
              <a:rPr lang="en-US" sz="2400" b="1" dirty="0" smtClean="0">
                <a:latin typeface="+mj-lt"/>
              </a:rPr>
              <a:t>Mechanics</a:t>
            </a:r>
            <a:endParaRPr lang="en-US" sz="2400" b="1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r>
              <a:rPr lang="en-US" sz="2200" dirty="0">
                <a:latin typeface="+mj-lt"/>
              </a:rPr>
              <a:t>    As the name implies, fluid mechanics is the study of fluids at </a:t>
            </a:r>
            <a:r>
              <a:rPr lang="en-US" sz="2200" dirty="0" smtClean="0">
                <a:latin typeface="+mj-lt"/>
              </a:rPr>
              <a:t>rest (i.e., Fluid mechanics) </a:t>
            </a:r>
            <a:r>
              <a:rPr lang="en-US" sz="2200" dirty="0">
                <a:latin typeface="+mj-lt"/>
              </a:rPr>
              <a:t>or in </a:t>
            </a:r>
            <a:r>
              <a:rPr lang="en-US" sz="2200" dirty="0" smtClean="0">
                <a:latin typeface="+mj-lt"/>
              </a:rPr>
              <a:t>motion (i.e., Fluid motion or dynamics).</a:t>
            </a:r>
            <a:endParaRPr 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r>
              <a:rPr lang="en-US" sz="2200" dirty="0"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Fluids are either liquids, gases, or plasmas.</a:t>
            </a: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000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21088"/>
            <a:ext cx="197815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2420888"/>
            <a:ext cx="612068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tr-TR" altLang="en-US" sz="2200" b="1" u="sng" dirty="0">
                <a:latin typeface="+mj-lt"/>
              </a:rPr>
              <a:t>Solid:</a:t>
            </a:r>
            <a:r>
              <a:rPr lang="tr-TR" altLang="en-US" sz="2200" dirty="0">
                <a:latin typeface="+mj-lt"/>
              </a:rPr>
              <a:t> </a:t>
            </a:r>
            <a:r>
              <a:rPr lang="en-US" altLang="en-US" sz="2200" dirty="0">
                <a:latin typeface="+mj-lt"/>
              </a:rPr>
              <a:t>The molecules</a:t>
            </a:r>
            <a:r>
              <a:rPr lang="tr-TR" altLang="en-US" sz="2200" dirty="0">
                <a:latin typeface="+mj-lt"/>
              </a:rPr>
              <a:t> </a:t>
            </a:r>
            <a:r>
              <a:rPr lang="en-US" altLang="en-US" sz="2200" dirty="0">
                <a:latin typeface="+mj-lt"/>
              </a:rPr>
              <a:t>in a solid are arranged in a pattern that is repeated throughout. </a:t>
            </a:r>
            <a:endParaRPr lang="tr-TR" alt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r>
              <a:rPr lang="tr-TR" altLang="en-US" sz="2200" b="1" u="sng" dirty="0">
                <a:latin typeface="+mj-lt"/>
              </a:rPr>
              <a:t>Gas:</a:t>
            </a:r>
            <a:r>
              <a:rPr lang="tr-TR" altLang="en-US" sz="2200" dirty="0">
                <a:latin typeface="+mj-lt"/>
              </a:rPr>
              <a:t> </a:t>
            </a:r>
            <a:r>
              <a:rPr lang="en-US" altLang="en-US" sz="2200" dirty="0">
                <a:latin typeface="+mj-lt"/>
              </a:rPr>
              <a:t>T</a:t>
            </a:r>
            <a:r>
              <a:rPr lang="en-US" altLang="en-US" sz="2200" dirty="0" smtClean="0">
                <a:latin typeface="+mj-lt"/>
              </a:rPr>
              <a:t>he </a:t>
            </a:r>
            <a:r>
              <a:rPr lang="en-US" altLang="en-US" sz="2200" dirty="0">
                <a:latin typeface="+mj-lt"/>
              </a:rPr>
              <a:t>molecules </a:t>
            </a:r>
            <a:r>
              <a:rPr lang="en-US" altLang="en-US" sz="2200" dirty="0" smtClean="0">
                <a:latin typeface="+mj-lt"/>
              </a:rPr>
              <a:t>in a gas are </a:t>
            </a:r>
            <a:r>
              <a:rPr lang="en-US" altLang="en-US" sz="2200" dirty="0">
                <a:latin typeface="+mj-lt"/>
              </a:rPr>
              <a:t>far apart from each </a:t>
            </a:r>
            <a:r>
              <a:rPr lang="en-US" altLang="en-US" sz="2200" dirty="0" smtClean="0">
                <a:latin typeface="+mj-lt"/>
              </a:rPr>
              <a:t>other and, therefore, fill </a:t>
            </a:r>
            <a:r>
              <a:rPr lang="en-US" altLang="en-US" sz="2200" dirty="0">
                <a:latin typeface="+mj-lt"/>
              </a:rPr>
              <a:t>the entire available </a:t>
            </a:r>
            <a:r>
              <a:rPr lang="en-US" altLang="en-US" sz="2200" dirty="0" smtClean="0">
                <a:latin typeface="+mj-lt"/>
              </a:rPr>
              <a:t>space.</a:t>
            </a:r>
          </a:p>
          <a:p>
            <a:pPr algn="just" rtl="0">
              <a:spcAft>
                <a:spcPts val="1200"/>
              </a:spcAft>
            </a:pPr>
            <a:r>
              <a:rPr lang="en-US" altLang="en-US" sz="2200" b="1" u="sng" dirty="0" smtClean="0">
                <a:latin typeface="+mj-lt"/>
              </a:rPr>
              <a:t>Liquid</a:t>
            </a:r>
            <a:r>
              <a:rPr lang="en-US" altLang="en-US" sz="2200" dirty="0" smtClean="0">
                <a:latin typeface="+mj-lt"/>
              </a:rPr>
              <a:t>: Groups </a:t>
            </a:r>
            <a:r>
              <a:rPr lang="en-US" altLang="en-US" sz="2200" dirty="0">
                <a:latin typeface="+mj-lt"/>
              </a:rPr>
              <a:t>of molecules can move relative to each other, but the</a:t>
            </a:r>
            <a:r>
              <a:rPr lang="tr-TR" altLang="en-US" sz="2200" dirty="0">
                <a:latin typeface="+mj-lt"/>
              </a:rPr>
              <a:t> </a:t>
            </a:r>
            <a:r>
              <a:rPr lang="en-US" altLang="en-US" sz="2200" dirty="0">
                <a:latin typeface="+mj-lt"/>
              </a:rPr>
              <a:t>volume remains relatively constant because of the </a:t>
            </a:r>
            <a:r>
              <a:rPr lang="en-US" altLang="en-US" sz="2200" dirty="0">
                <a:solidFill>
                  <a:srgbClr val="FF0000"/>
                </a:solidFill>
                <a:latin typeface="+mj-lt"/>
              </a:rPr>
              <a:t>strong cohesive forces</a:t>
            </a:r>
            <a:r>
              <a:rPr lang="tr-TR" altLang="en-US" sz="22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altLang="en-US" sz="2200" dirty="0">
                <a:latin typeface="+mj-lt"/>
              </a:rPr>
              <a:t>between the molecules.</a:t>
            </a:r>
            <a:r>
              <a:rPr lang="tr-TR" altLang="en-US" sz="2200" dirty="0">
                <a:latin typeface="+mj-lt"/>
              </a:rPr>
              <a:t> </a:t>
            </a:r>
            <a:r>
              <a:rPr lang="en-US" altLang="en-US" sz="2200" dirty="0">
                <a:latin typeface="+mj-lt"/>
              </a:rPr>
              <a:t>As a result, a liquid takes the shape of the container it</a:t>
            </a:r>
            <a:r>
              <a:rPr lang="tr-TR" altLang="en-US" sz="2200" dirty="0">
                <a:latin typeface="+mj-lt"/>
              </a:rPr>
              <a:t> </a:t>
            </a:r>
            <a:r>
              <a:rPr lang="en-US" altLang="en-US" sz="2200" dirty="0">
                <a:latin typeface="+mj-lt"/>
              </a:rPr>
              <a:t>is in, and it forms a free surface in a larger container in a gravitational field. </a:t>
            </a:r>
            <a:endParaRPr lang="tr-TR" altLang="en-US" sz="2200" dirty="0"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771650"/>
            <a:ext cx="1978151" cy="230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3750531"/>
      </p:ext>
    </p:extLst>
  </p:cSld>
  <p:clrMapOvr>
    <a:masterClrMapping/>
  </p:clrMapOvr>
  <p:transition>
    <p:dissolve/>
    <p:sndAc>
      <p:stSnd>
        <p:snd r:embed="rId3" name="arrow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496" y="44624"/>
            <a:ext cx="8715436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600"/>
              </a:spcAft>
            </a:pPr>
            <a:r>
              <a:rPr lang="en-US" sz="2400" b="1" dirty="0" smtClean="0">
                <a:latin typeface="+mj-lt"/>
              </a:rPr>
              <a:t>Types of System Units:</a:t>
            </a:r>
          </a:p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+mj-lt"/>
              </a:rPr>
              <a:t>The main types are the international system of units (SI) and English Units.</a:t>
            </a: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107504" y="980728"/>
              <a:ext cx="8928992" cy="575876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4049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6599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4966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298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7862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6004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E-Unit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SI Symbol 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Unit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Abbreviation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Quantity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9336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foot, inch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m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meter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L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Length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98688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0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pound-</a:t>
                          </a:r>
                          <a:r>
                            <a:rPr lang="en-US" sz="2000" dirty="0" err="1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lbm</a:t>
                          </a:r>
                          <a:endParaRPr lang="ar-IQ" sz="20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g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gram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m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Mass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6024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pound-</a:t>
                          </a:r>
                          <a:r>
                            <a:rPr kumimoji="0" lang="en-US" sz="2000" kern="1200" dirty="0" err="1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lbf</a:t>
                          </a:r>
                          <a:endParaRPr kumimoji="0" lang="ar-IQ" sz="2000" kern="1200" dirty="0" smtClean="0">
                            <a:solidFill>
                              <a:schemeClr val="tx1"/>
                            </a:solidFill>
                            <a:latin typeface="+mj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N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Newton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W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Weight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6024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gallon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l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liter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V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Volume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81352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foot/sec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m/s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meter per second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v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Velocity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6381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foot/sec</a:t>
                          </a:r>
                          <a:r>
                            <a:rPr kumimoji="0" lang="en-US" sz="2200" kern="1200" baseline="300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endParaRPr kumimoji="0" lang="en-US" sz="2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m/s</a:t>
                          </a:r>
                          <a:r>
                            <a:rPr lang="en-US" sz="2200" baseline="30000" dirty="0" smtClean="0">
                              <a:latin typeface="+mj-lt"/>
                            </a:rPr>
                            <a:t>2</a:t>
                          </a:r>
                          <a:endParaRPr lang="en-US" sz="2200" dirty="0" smtClean="0"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1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meter per square</a:t>
                          </a:r>
                          <a:r>
                            <a:rPr lang="en-US" sz="2100" baseline="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 sec</a:t>
                          </a:r>
                          <a:endParaRPr lang="ar-IQ" sz="21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200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a</a:t>
                          </a:r>
                          <a:r>
                            <a:rPr kumimoji="0" lang="en-US" sz="2200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 or g</a:t>
                          </a:r>
                          <a:endParaRPr lang="en-US" sz="2200" dirty="0" smtClean="0"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Acceleration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0816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pound-</a:t>
                          </a:r>
                          <a:r>
                            <a:rPr kumimoji="0" lang="en-US" sz="2000" kern="1200" dirty="0" err="1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lbf</a:t>
                          </a:r>
                          <a:endParaRPr kumimoji="0" lang="ar-IQ" sz="2000" kern="1200" dirty="0" smtClean="0">
                            <a:solidFill>
                              <a:schemeClr val="tx1"/>
                            </a:solidFill>
                            <a:latin typeface="+mj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N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Newton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+mj-lt"/>
                            </a:rPr>
                            <a:t>F</a:t>
                          </a:r>
                          <a:endParaRPr lang="en-US" sz="2200" dirty="0"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+mj-lt"/>
                            </a:rPr>
                            <a:t>Force</a:t>
                          </a:r>
                          <a:endParaRPr lang="en-US" sz="2200" dirty="0"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81352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psi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Pa (N/m</a:t>
                          </a:r>
                          <a:r>
                            <a:rPr kumimoji="0" lang="en-US" sz="2200" kern="1200" baseline="3000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lang="en-US" sz="2200" dirty="0" smtClean="0">
                              <a:latin typeface="+mj-lt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Pascal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P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latin typeface="+mj-lt"/>
                            </a:rPr>
                            <a:t>Pressure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8135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err="1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lbm</a:t>
                          </a:r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/ft</a:t>
                          </a:r>
                          <a:r>
                            <a:rPr kumimoji="0" lang="en-US" sz="2200" kern="1200" baseline="300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:endParaRPr kumimoji="0" lang="en-US" sz="2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Kg/m</a:t>
                          </a:r>
                          <a:r>
                            <a:rPr kumimoji="0" lang="en-US" sz="2200" kern="1200" baseline="300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:endParaRPr lang="en-US" sz="2200" dirty="0" smtClean="0"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Kilogram per cubic meter</a:t>
                          </a:r>
                          <a:endParaRPr lang="ar-IQ" sz="18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ar-IQ" sz="22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</m:oMath>
                            </m:oMathPara>
                          </a14:m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Density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381352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err="1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lbf</a:t>
                          </a:r>
                          <a:r>
                            <a:rPr kumimoji="0" lang="en-US" sz="22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/ft</a:t>
                          </a:r>
                          <a:r>
                            <a:rPr kumimoji="0" lang="en-US" sz="2200" kern="1200" baseline="3000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3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N/</a:t>
                          </a:r>
                          <a:r>
                            <a:rPr kumimoji="0" lang="en-US" sz="2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</a:t>
                          </a:r>
                          <a:r>
                            <a:rPr kumimoji="0" lang="en-US" sz="2200" kern="1200" baseline="300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:endParaRPr kumimoji="0" lang="en-US" sz="2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newton per cubic meter</a:t>
                          </a:r>
                          <a:endParaRPr kumimoji="0" lang="ar-IQ" sz="1800" kern="1200" dirty="0" smtClean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ar-IQ" sz="220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𝛾</m:t>
                                </m:r>
                              </m:oMath>
                            </m:oMathPara>
                          </a14:m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Specific</a:t>
                          </a:r>
                          <a:r>
                            <a:rPr lang="en-US" sz="2200" baseline="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 weight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381352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0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Fahrenheit</a:t>
                          </a:r>
                          <a:endParaRPr lang="ar-IQ" sz="20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˚C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degree Celsius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T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Temperature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32948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sec</a:t>
                          </a:r>
                          <a:endParaRPr lang="ar-IQ" sz="2200" dirty="0" smtClean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baseline="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s</a:t>
                          </a:r>
                          <a:endParaRPr lang="ar-IQ" sz="2200" dirty="0" smtClean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baseline="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second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t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Time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05832392"/>
                  </p:ext>
                </p:extLst>
              </p:nvPr>
            </p:nvGraphicFramePr>
            <p:xfrm>
              <a:off x="107504" y="980728"/>
              <a:ext cx="8928992" cy="5758760"/>
            </p:xfrm>
            <a:graphic>
              <a:graphicData uri="http://schemas.openxmlformats.org/drawingml/2006/table">
                <a:tbl>
                  <a:tblPr rtl="1" firstRow="1" bandRow="1">
                    <a:tableStyleId>{5C22544A-7EE6-4342-B048-85BDC9FD1C3A}</a:tableStyleId>
                  </a:tblPr>
                  <a:tblGrid>
                    <a:gridCol w="1404904"/>
                    <a:gridCol w="1365994"/>
                    <a:gridCol w="2549660"/>
                    <a:gridCol w="1729812"/>
                    <a:gridCol w="1878622"/>
                  </a:tblGrid>
                  <a:tr h="42672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E-Unit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SI Symbol 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Unit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Abbreviation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Quantity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foot, inch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m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1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meter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L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Length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0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pound-</a:t>
                          </a:r>
                          <a:r>
                            <a:rPr lang="en-US" sz="2000" dirty="0" err="1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lbm</a:t>
                          </a:r>
                          <a:endParaRPr lang="ar-IQ" sz="20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g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gram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m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Mass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pound-</a:t>
                          </a:r>
                          <a:r>
                            <a:rPr kumimoji="0" lang="en-US" sz="2000" kern="1200" dirty="0" err="1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lbf</a:t>
                          </a:r>
                          <a:endParaRPr kumimoji="0" lang="ar-IQ" sz="2000" kern="1200" dirty="0" smtClean="0">
                            <a:solidFill>
                              <a:schemeClr val="tx1"/>
                            </a:solidFill>
                            <a:latin typeface="+mj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N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Newton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W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Weight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gallon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l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liter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V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Volume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foot/sec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m/s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meter per second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v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Velocity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6381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foot/sec</a:t>
                          </a:r>
                          <a:r>
                            <a:rPr kumimoji="0" lang="en-US" sz="2200" kern="1200" baseline="300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  <a:endParaRPr kumimoji="0" lang="en-US" sz="2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m/s</a:t>
                          </a:r>
                          <a:r>
                            <a:rPr lang="en-US" sz="2200" baseline="30000" dirty="0" smtClean="0">
                              <a:latin typeface="+mj-lt"/>
                            </a:rPr>
                            <a:t>2</a:t>
                          </a:r>
                          <a:endParaRPr lang="en-US" sz="2200" dirty="0" smtClean="0"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1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meter per square</a:t>
                          </a:r>
                          <a:r>
                            <a:rPr lang="en-US" sz="2100" baseline="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 sec</a:t>
                          </a:r>
                          <a:endParaRPr lang="ar-IQ" sz="21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200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a</a:t>
                          </a:r>
                          <a:r>
                            <a:rPr kumimoji="0" lang="en-US" sz="2200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 or g</a:t>
                          </a:r>
                          <a:endParaRPr lang="en-US" sz="2200" dirty="0" smtClean="0"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Acceleration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20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pound-</a:t>
                          </a:r>
                          <a:r>
                            <a:rPr kumimoji="0" lang="en-US" sz="2000" kern="1200" dirty="0" err="1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lbf</a:t>
                          </a:r>
                          <a:endParaRPr kumimoji="0" lang="ar-IQ" sz="2000" kern="1200" dirty="0" smtClean="0">
                            <a:solidFill>
                              <a:schemeClr val="tx1"/>
                            </a:solidFill>
                            <a:latin typeface="+mj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N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Newton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+mj-lt"/>
                            </a:rPr>
                            <a:t>F</a:t>
                          </a:r>
                          <a:endParaRPr lang="en-US" sz="2200" dirty="0"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+mj-lt"/>
                            </a:rPr>
                            <a:t>Force</a:t>
                          </a:r>
                          <a:endParaRPr lang="en-US" sz="2200" dirty="0"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psi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Pa (N/m</a:t>
                          </a:r>
                          <a:r>
                            <a:rPr kumimoji="0" lang="en-US" sz="2200" kern="1200" baseline="3000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2</a:t>
                          </a:r>
                          <a:r>
                            <a:rPr lang="en-US" sz="2200" dirty="0" smtClean="0">
                              <a:latin typeface="+mj-lt"/>
                            </a:rPr>
                            <a:t>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Pascal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P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latin typeface="+mj-lt"/>
                            </a:rPr>
                            <a:t>Pressure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err="1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lbm</a:t>
                          </a:r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/ft</a:t>
                          </a:r>
                          <a:r>
                            <a:rPr kumimoji="0" lang="en-US" sz="2200" kern="1200" baseline="300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:endParaRPr kumimoji="0" lang="en-US" sz="2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Kg/m</a:t>
                          </a:r>
                          <a:r>
                            <a:rPr kumimoji="0" lang="en-US" sz="2200" kern="1200" baseline="300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:endParaRPr lang="en-US" sz="2200" dirty="0" smtClean="0"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Kilogram per cubic meter</a:t>
                          </a:r>
                          <a:endParaRPr lang="ar-IQ" sz="18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307394" t="-958571" r="-108803" b="-3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Density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kumimoji="0" lang="en-US" sz="2200" kern="1200" dirty="0" err="1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lbf</a:t>
                          </a:r>
                          <a:r>
                            <a:rPr kumimoji="0" lang="en-US" sz="2200" kern="1200" dirty="0" smtClean="0">
                              <a:solidFill>
                                <a:schemeClr val="tx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/ft</a:t>
                          </a:r>
                          <a:r>
                            <a:rPr kumimoji="0" lang="en-US" sz="2200" kern="1200" baseline="3000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+mn-cs"/>
                            </a:rPr>
                            <a:t>3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N/</a:t>
                          </a:r>
                          <a:r>
                            <a:rPr kumimoji="0" lang="en-US" sz="22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</a:t>
                          </a:r>
                          <a:r>
                            <a:rPr kumimoji="0" lang="en-US" sz="2200" kern="1200" baseline="300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  <a:endParaRPr kumimoji="0" lang="en-US" sz="2200" kern="1200" dirty="0" smtClean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kern="1200" dirty="0" smtClean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newton per cubic meter</a:t>
                          </a:r>
                          <a:endParaRPr kumimoji="0" lang="ar-IQ" sz="1800" kern="1200" dirty="0" smtClean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307394" t="-1058571" r="-108803" b="-2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Specific</a:t>
                          </a:r>
                          <a:r>
                            <a:rPr lang="en-US" sz="2200" baseline="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 weight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0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Fahrenheit</a:t>
                          </a:r>
                          <a:endParaRPr lang="ar-IQ" sz="20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latin typeface="+mj-lt"/>
                            </a:rPr>
                            <a:t>˚C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degree Celsius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T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Temperature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sec</a:t>
                          </a:r>
                          <a:endParaRPr lang="ar-IQ" sz="2200" dirty="0" smtClean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baseline="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s</a:t>
                          </a:r>
                          <a:endParaRPr lang="ar-IQ" sz="2200" dirty="0" smtClean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baseline="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second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t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US" sz="2200" dirty="0" smtClean="0">
                              <a:solidFill>
                                <a:schemeClr val="tx1"/>
                              </a:solidFill>
                              <a:latin typeface="+mj-lt"/>
                            </a:rPr>
                            <a:t>Time</a:t>
                          </a:r>
                          <a:endParaRPr lang="ar-IQ" sz="2200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77819800"/>
      </p:ext>
    </p:extLst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67047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400" b="1" dirty="0" smtClean="0">
                    <a:latin typeface="+mj-lt"/>
                  </a:rPr>
                  <a:t>SI Prefixes</a:t>
                </a:r>
              </a:p>
              <a:p>
                <a:pPr algn="just" rtl="0">
                  <a:spcAft>
                    <a:spcPts val="1200"/>
                  </a:spcAft>
                </a:pPr>
                <a:endParaRPr lang="en-US" sz="2400" b="1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endParaRPr lang="en-US" sz="2400" b="1" dirty="0" smtClean="0">
                  <a:latin typeface="+mj-lt"/>
                </a:endParaRPr>
              </a:p>
              <a:p>
                <a:pPr algn="just" rtl="0"/>
                <a:endParaRPr lang="en-US" sz="2400" b="1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b="1" dirty="0" smtClean="0">
                    <a:latin typeface="+mj-lt"/>
                  </a:rPr>
                  <a:t>Examples:</a:t>
                </a:r>
                <a:endParaRPr lang="ar-IQ" sz="2200" b="1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1 km = 1000 m = 100 000 cm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200" b="0" i="1" smtClean="0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en-US" sz="22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200" dirty="0" smtClean="0">
                    <a:latin typeface="+mj-lt"/>
                  </a:rPr>
                  <a:t>mm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solidFill>
                      <a:srgbClr val="FF0000"/>
                    </a:solidFill>
                    <a:latin typeface="+mj-lt"/>
                  </a:rPr>
                  <a:t>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200" dirty="0" smtClean="0">
                    <a:solidFill>
                      <a:srgbClr val="FF0000"/>
                    </a:solidFill>
                    <a:latin typeface="+mj-lt"/>
                  </a:rPr>
                  <a:t> = 1000 liters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Hours (</a:t>
                </a:r>
                <a:r>
                  <a:rPr lang="en-US" sz="2200" dirty="0" err="1" smtClean="0">
                    <a:latin typeface="+mj-lt"/>
                  </a:rPr>
                  <a:t>hr</a:t>
                </a:r>
                <a:r>
                  <a:rPr lang="en-US" sz="2200" dirty="0" smtClean="0">
                    <a:latin typeface="+mj-lt"/>
                  </a:rPr>
                  <a:t>) = 60 minutes (min) = 3600 s</a:t>
                </a:r>
                <a:endParaRPr lang="en-US" sz="2200" dirty="0">
                  <a:latin typeface="+mj-lt"/>
                </a:endParaRPr>
              </a:p>
              <a:p>
                <a:pPr algn="l" rtl="0">
                  <a:spcAft>
                    <a:spcPts val="1200"/>
                  </a:spcAft>
                  <a:defRPr/>
                </a:pPr>
                <a:r>
                  <a:rPr lang="en-US" sz="2200" dirty="0" smtClean="0">
                    <a:latin typeface="+mj-lt"/>
                  </a:rPr>
                  <a:t>Acceleration gravity </a:t>
                </a:r>
                <a:r>
                  <a:rPr lang="en-US" sz="2200" dirty="0" smtClean="0">
                    <a:solidFill>
                      <a:srgbClr val="FF0000"/>
                    </a:solidFill>
                    <a:latin typeface="+mj-lt"/>
                  </a:rPr>
                  <a:t>(g) = 9.81 m/s</a:t>
                </a:r>
                <a:r>
                  <a:rPr lang="en-US" sz="2200" baseline="30000" dirty="0" smtClean="0">
                    <a:solidFill>
                      <a:srgbClr val="FF0000"/>
                    </a:solidFill>
                    <a:latin typeface="+mj-lt"/>
                  </a:rPr>
                  <a:t>2  </a:t>
                </a:r>
              </a:p>
              <a:p>
                <a:pPr algn="l" rtl="0">
                  <a:spcAft>
                    <a:spcPts val="1200"/>
                  </a:spcAft>
                  <a:defRPr/>
                </a:pPr>
                <a:r>
                  <a:rPr lang="en-US" sz="2200" dirty="0" err="1" smtClean="0">
                    <a:latin typeface="+mj-lt"/>
                  </a:rPr>
                  <a:t>kN</a:t>
                </a:r>
                <a:r>
                  <a:rPr lang="en-US" sz="2200" dirty="0" smtClean="0">
                    <a:latin typeface="+mj-lt"/>
                  </a:rPr>
                  <a:t> = 1000 N</a:t>
                </a:r>
              </a:p>
              <a:p>
                <a:pPr algn="l" rtl="0">
                  <a:spcAft>
                    <a:spcPts val="1200"/>
                  </a:spcAft>
                  <a:defRPr/>
                </a:pPr>
                <a:r>
                  <a:rPr lang="en-US" sz="2200" dirty="0" err="1" smtClean="0">
                    <a:latin typeface="+mj-lt"/>
                  </a:rPr>
                  <a:t>Mpa</a:t>
                </a:r>
                <a:r>
                  <a:rPr lang="en-US" sz="2200" dirty="0" smtClean="0">
                    <a:latin typeface="+mj-lt"/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200" b="0" i="1" smtClean="0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2200" dirty="0" smtClean="0">
                    <a:latin typeface="+mj-lt"/>
                  </a:rPr>
                  <a:t> Pa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200" b="0" i="1" smtClean="0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2200" dirty="0" smtClean="0">
                    <a:latin typeface="+mj-lt"/>
                  </a:rPr>
                  <a:t> N/m</a:t>
                </a:r>
                <a:r>
                  <a:rPr lang="en-US" sz="2200" baseline="30000" dirty="0">
                    <a:latin typeface="+mj-lt"/>
                  </a:rPr>
                  <a:t>2</a:t>
                </a:r>
                <a:endParaRPr lang="en-US" sz="2200" dirty="0">
                  <a:latin typeface="+mj-lt"/>
                </a:endParaRPr>
              </a:p>
              <a:p>
                <a:pPr algn="just" rtl="0"/>
                <a:endParaRPr lang="en-US" sz="2200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𝑊</m:t>
                      </m:r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r>
                        <a:rPr lang="en-US" sz="2200" b="0" i="1" smtClean="0">
                          <a:latin typeface="Cambria Math"/>
                        </a:rPr>
                        <m:t>𝑚</m:t>
                      </m:r>
                      <m:r>
                        <a:rPr lang="en-US" sz="2200" b="0" i="1" smtClean="0">
                          <a:latin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</a:rPr>
                        <m:t>𝑔</m:t>
                      </m:r>
                      <m:r>
                        <a:rPr lang="en-US" sz="2200" b="0" i="1" smtClean="0">
                          <a:latin typeface="Cambria Math"/>
                        </a:rPr>
                        <m:t>=  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/>
                            </a:rPr>
                            <m:t>𝑘𝑔</m:t>
                          </m:r>
                          <m:r>
                            <a:rPr lang="en-US" sz="2200" b="0" i="1" smtClean="0">
                              <a:latin typeface="Cambria Math"/>
                            </a:rPr>
                            <m:t> . </m:t>
                          </m:r>
                          <m:r>
                            <a:rPr lang="en-US" sz="2200" b="0" i="1" smtClean="0">
                              <a:latin typeface="Cambria Math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200" b="0" i="1" smtClean="0">
                                  <a:latin typeface="Cambria Math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  <m:r>
                        <a:rPr lang="en-US" sz="2200" b="0" i="1" smtClean="0">
                          <a:latin typeface="Cambria Math"/>
                        </a:rPr>
                        <m:t> =</m:t>
                      </m:r>
                      <m:r>
                        <a:rPr lang="en-US" sz="2200" b="0" i="1" smtClean="0">
                          <a:latin typeface="Cambria Math"/>
                        </a:rPr>
                        <m:t>𝑁</m:t>
                      </m:r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6704721"/>
              </a:xfrm>
              <a:prstGeom prst="rect">
                <a:avLst/>
              </a:prstGeom>
              <a:blipFill rotWithShape="1">
                <a:blip r:embed="rId4"/>
                <a:stretch>
                  <a:fillRect l="-1093" t="-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62323" y="548680"/>
                <a:ext cx="2736304" cy="1415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/>
                  <a:t>Giga (G) </a:t>
                </a:r>
                <a:r>
                  <a:rPr lang="en-US" sz="2200" dirty="0"/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200" b="0" i="1" smtClean="0">
                            <a:latin typeface="Cambria Math"/>
                          </a:rPr>
                          <m:t>9</m:t>
                        </m:r>
                      </m:sup>
                    </m:sSup>
                  </m:oMath>
                </a14:m>
                <a:endParaRPr lang="en-US" sz="2200" dirty="0"/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mega </a:t>
                </a:r>
                <a:r>
                  <a:rPr lang="en-US" sz="2200" dirty="0">
                    <a:latin typeface="+mj-lt"/>
                  </a:rPr>
                  <a:t>(M)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200" i="1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endParaRPr lang="en-US" sz="2200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>
                    <a:latin typeface="+mj-lt"/>
                  </a:rPr>
                  <a:t>kilo (k)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200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2323" y="548680"/>
                <a:ext cx="2736304" cy="1415772"/>
              </a:xfrm>
              <a:prstGeom prst="rect">
                <a:avLst/>
              </a:prstGeom>
              <a:blipFill rotWithShape="1">
                <a:blip r:embed="rId5"/>
                <a:stretch>
                  <a:fillRect l="-2895" t="-2586" b="-7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64088" y="548680"/>
                <a:ext cx="2736304" cy="14157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centi </a:t>
                </a:r>
                <a:r>
                  <a:rPr lang="en-US" sz="2200" dirty="0">
                    <a:latin typeface="+mj-lt"/>
                  </a:rPr>
                  <a:t>(c) </a:t>
                </a:r>
                <a:r>
                  <a:rPr lang="en-US" sz="2200" dirty="0" smtClean="0">
                    <a:latin typeface="+mj-lt"/>
                  </a:rPr>
                  <a:t>  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200" i="1">
                            <a:latin typeface="Cambria Math"/>
                          </a:rPr>
                          <m:t>−</m:t>
                        </m:r>
                        <m:r>
                          <a:rPr lang="en-US" sz="22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200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err="1" smtClean="0">
                    <a:latin typeface="+mj-lt"/>
                  </a:rPr>
                  <a:t>milli</a:t>
                </a:r>
                <a:r>
                  <a:rPr lang="en-US" sz="2200" dirty="0" smtClean="0">
                    <a:latin typeface="+mj-lt"/>
                  </a:rPr>
                  <a:t> (m)  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200" i="1">
                            <a:latin typeface="Cambria Math"/>
                          </a:rPr>
                          <m:t>−</m:t>
                        </m:r>
                        <m:r>
                          <a:rPr lang="en-US" sz="22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sz="2200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micro (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200" dirty="0" smtClean="0">
                    <a:latin typeface="+mj-lt"/>
                  </a:rPr>
                  <a:t>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sz="2200" i="1">
                            <a:latin typeface="Cambria Math"/>
                          </a:rPr>
                          <m:t>−</m:t>
                        </m:r>
                        <m:r>
                          <a:rPr lang="en-US" sz="2200" b="0" i="1" smtClean="0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548680"/>
                <a:ext cx="2736304" cy="1415772"/>
              </a:xfrm>
              <a:prstGeom prst="rect">
                <a:avLst/>
              </a:prstGeom>
              <a:blipFill rotWithShape="1">
                <a:blip r:embed="rId6"/>
                <a:stretch>
                  <a:fillRect l="-2895" t="-2586" b="-7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eform 3"/>
          <p:cNvSpPr/>
          <p:nvPr/>
        </p:nvSpPr>
        <p:spPr>
          <a:xfrm>
            <a:off x="1568678" y="5752581"/>
            <a:ext cx="1102716" cy="844771"/>
          </a:xfrm>
          <a:custGeom>
            <a:avLst/>
            <a:gdLst>
              <a:gd name="connsiteX0" fmla="*/ 124320 w 1102716"/>
              <a:gd name="connsiteY0" fmla="*/ 625883 h 844771"/>
              <a:gd name="connsiteX1" fmla="*/ 60946 w 1102716"/>
              <a:gd name="connsiteY1" fmla="*/ 55514 h 844771"/>
              <a:gd name="connsiteX2" fmla="*/ 1056827 w 1102716"/>
              <a:gd name="connsiteY2" fmla="*/ 100782 h 844771"/>
              <a:gd name="connsiteX3" fmla="*/ 866704 w 1102716"/>
              <a:gd name="connsiteY3" fmla="*/ 752631 h 844771"/>
              <a:gd name="connsiteX4" fmla="*/ 251069 w 1102716"/>
              <a:gd name="connsiteY4" fmla="*/ 825059 h 844771"/>
              <a:gd name="connsiteX5" fmla="*/ 124320 w 1102716"/>
              <a:gd name="connsiteY5" fmla="*/ 625883 h 844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2716" h="844771">
                <a:moveTo>
                  <a:pt x="124320" y="625883"/>
                </a:moveTo>
                <a:cubicBezTo>
                  <a:pt x="92633" y="497626"/>
                  <a:pt x="-94472" y="143031"/>
                  <a:pt x="60946" y="55514"/>
                </a:cubicBezTo>
                <a:cubicBezTo>
                  <a:pt x="216364" y="-32003"/>
                  <a:pt x="922534" y="-15404"/>
                  <a:pt x="1056827" y="100782"/>
                </a:cubicBezTo>
                <a:cubicBezTo>
                  <a:pt x="1191120" y="216968"/>
                  <a:pt x="1000997" y="631918"/>
                  <a:pt x="866704" y="752631"/>
                </a:cubicBezTo>
                <a:cubicBezTo>
                  <a:pt x="732411" y="873344"/>
                  <a:pt x="376309" y="849202"/>
                  <a:pt x="251069" y="825059"/>
                </a:cubicBezTo>
                <a:cubicBezTo>
                  <a:pt x="125830" y="800917"/>
                  <a:pt x="156007" y="754140"/>
                  <a:pt x="124320" y="625883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076056" y="3284984"/>
            <a:ext cx="3672408" cy="3077766"/>
            <a:chOff x="5076056" y="3381651"/>
            <a:chExt cx="3672408" cy="3077766"/>
          </a:xfrm>
        </p:grpSpPr>
        <p:sp>
          <p:nvSpPr>
            <p:cNvPr id="6" name="TextBox 5"/>
            <p:cNvSpPr txBox="1"/>
            <p:nvPr/>
          </p:nvSpPr>
          <p:spPr>
            <a:xfrm>
              <a:off x="5076056" y="3381651"/>
              <a:ext cx="3672408" cy="2970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>
                <a:spcAft>
                  <a:spcPts val="1800"/>
                </a:spcAft>
              </a:pPr>
              <a:r>
                <a:rPr lang="en-US" sz="2200" b="1" dirty="0" smtClean="0">
                  <a:latin typeface="+mj-lt"/>
                </a:rPr>
                <a:t>Useful SI – E conversion factor</a:t>
              </a:r>
            </a:p>
            <a:p>
              <a:pPr algn="ctr" rtl="0">
                <a:spcAft>
                  <a:spcPts val="1200"/>
                </a:spcAft>
              </a:pPr>
              <a:r>
                <a:rPr lang="en-US" sz="2200" dirty="0" smtClean="0">
                  <a:latin typeface="+mj-lt"/>
                </a:rPr>
                <a:t> 1 meter </a:t>
              </a:r>
              <a:r>
                <a:rPr lang="en-US" sz="2200" dirty="0">
                  <a:latin typeface="+mj-lt"/>
                </a:rPr>
                <a:t>= 3.28 </a:t>
              </a:r>
              <a:r>
                <a:rPr lang="en-US" sz="2200" dirty="0" smtClean="0">
                  <a:latin typeface="+mj-lt"/>
                </a:rPr>
                <a:t>foot</a:t>
              </a:r>
            </a:p>
            <a:p>
              <a:pPr algn="ctr" rtl="0">
                <a:spcAft>
                  <a:spcPts val="1200"/>
                </a:spcAft>
              </a:pPr>
              <a:r>
                <a:rPr lang="en-US" sz="2200" dirty="0" smtClean="0">
                  <a:latin typeface="+mj-lt"/>
                </a:rPr>
                <a:t>1 </a:t>
              </a:r>
              <a:r>
                <a:rPr lang="en-US" sz="2200" dirty="0">
                  <a:latin typeface="+mj-lt"/>
                </a:rPr>
                <a:t>kilogram = 2.2 </a:t>
              </a:r>
              <a:r>
                <a:rPr lang="en-US" sz="2200" dirty="0" smtClean="0">
                  <a:latin typeface="+mj-lt"/>
                </a:rPr>
                <a:t>pound</a:t>
              </a:r>
            </a:p>
            <a:p>
              <a:pPr algn="ctr" rtl="0">
                <a:spcAft>
                  <a:spcPts val="1200"/>
                </a:spcAft>
              </a:pPr>
              <a:r>
                <a:rPr lang="en-US" sz="2200" dirty="0" smtClean="0">
                  <a:latin typeface="+mj-lt"/>
                </a:rPr>
                <a:t>1 liter = 0.26 gallon</a:t>
              </a:r>
            </a:p>
            <a:p>
              <a:pPr algn="ctr" rtl="0">
                <a:spcAft>
                  <a:spcPts val="1200"/>
                </a:spcAft>
              </a:pPr>
              <a:r>
                <a:rPr lang="en-US" sz="2200" dirty="0" smtClean="0">
                  <a:latin typeface="+mj-lt"/>
                </a:rPr>
                <a:t>1 N = 0.225 </a:t>
              </a:r>
              <a:r>
                <a:rPr lang="en-US" sz="2200" dirty="0" err="1" smtClean="0">
                  <a:latin typeface="+mj-lt"/>
                </a:rPr>
                <a:t>lbf</a:t>
              </a:r>
              <a:endParaRPr lang="en-US" sz="2200" dirty="0" smtClean="0">
                <a:latin typeface="+mj-lt"/>
              </a:endParaRPr>
            </a:p>
            <a:p>
              <a:pPr algn="ctr" rtl="0">
                <a:spcAft>
                  <a:spcPts val="1200"/>
                </a:spcAft>
              </a:pPr>
              <a:r>
                <a:rPr lang="en-US" sz="2200" dirty="0" smtClean="0">
                  <a:latin typeface="+mj-lt"/>
                </a:rPr>
                <a:t>F = (9/5) C + 32</a:t>
              </a:r>
              <a:endParaRPr lang="en-US" sz="2200" dirty="0">
                <a:latin typeface="+mj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076056" y="3381651"/>
              <a:ext cx="3672408" cy="3077766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5826888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4237</TotalTime>
  <Words>536</Words>
  <Application>Microsoft Office PowerPoint</Application>
  <PresentationFormat>On-screen Show (4:3)</PresentationFormat>
  <Paragraphs>130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Cambria Math</vt:lpstr>
      <vt:lpstr>Constantia</vt:lpstr>
      <vt:lpstr>Majalla UI</vt:lpstr>
      <vt:lpstr>Tahoma</vt:lpstr>
      <vt:lpstr>Times New Roman</vt:lpstr>
      <vt:lpstr>Traditional Arabic</vt:lpstr>
      <vt:lpstr>Wingdings</vt:lpstr>
      <vt:lpstr>Wingdings 2</vt:lpstr>
      <vt:lpstr>Flow</vt:lpstr>
      <vt:lpstr>FLUID MECHANICS CHAPTER- 1 / 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lenovo</cp:lastModifiedBy>
  <cp:revision>363</cp:revision>
  <dcterms:created xsi:type="dcterms:W3CDTF">2012-04-06T10:32:00Z</dcterms:created>
  <dcterms:modified xsi:type="dcterms:W3CDTF">2018-01-14T09:43:10Z</dcterms:modified>
</cp:coreProperties>
</file>